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38"/>
  </p:notesMasterIdLst>
  <p:sldIdLst>
    <p:sldId id="256" r:id="rId2"/>
    <p:sldId id="257" r:id="rId3"/>
    <p:sldId id="273" r:id="rId4"/>
    <p:sldId id="276" r:id="rId5"/>
    <p:sldId id="265" r:id="rId6"/>
    <p:sldId id="274" r:id="rId7"/>
    <p:sldId id="269" r:id="rId8"/>
    <p:sldId id="275" r:id="rId9"/>
    <p:sldId id="270" r:id="rId10"/>
    <p:sldId id="271" r:id="rId11"/>
    <p:sldId id="266" r:id="rId12"/>
    <p:sldId id="285" r:id="rId13"/>
    <p:sldId id="272" r:id="rId14"/>
    <p:sldId id="277" r:id="rId15"/>
    <p:sldId id="286" r:id="rId16"/>
    <p:sldId id="287" r:id="rId17"/>
    <p:sldId id="278" r:id="rId18"/>
    <p:sldId id="288" r:id="rId19"/>
    <p:sldId id="260" r:id="rId20"/>
    <p:sldId id="279" r:id="rId21"/>
    <p:sldId id="261" r:id="rId22"/>
    <p:sldId id="263" r:id="rId23"/>
    <p:sldId id="280" r:id="rId24"/>
    <p:sldId id="281" r:id="rId25"/>
    <p:sldId id="282" r:id="rId26"/>
    <p:sldId id="283" r:id="rId27"/>
    <p:sldId id="267" r:id="rId28"/>
    <p:sldId id="292" r:id="rId29"/>
    <p:sldId id="289" r:id="rId30"/>
    <p:sldId id="290" r:id="rId31"/>
    <p:sldId id="291" r:id="rId32"/>
    <p:sldId id="293" r:id="rId33"/>
    <p:sldId id="294" r:id="rId34"/>
    <p:sldId id="295" r:id="rId35"/>
    <p:sldId id="268" r:id="rId36"/>
    <p:sldId id="28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754C6-2798-5348-AE13-F9474C4DD0AD}" v="1" dt="2022-04-27T14:47:43.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06"/>
    <p:restoredTop sz="74694"/>
  </p:normalViewPr>
  <p:slideViewPr>
    <p:cSldViewPr snapToGrid="0" snapToObjects="1">
      <p:cViewPr varScale="1">
        <p:scale>
          <a:sx n="94" d="100"/>
          <a:sy n="94" d="100"/>
        </p:scale>
        <p:origin x="1408" y="184"/>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74E80B7-57DF-334F-A7BF-B2992166E911}"/>
    <pc:docChg chg="custSel addSld modSld">
      <pc:chgData name="Russell, Seth" userId="3c561f24-ddce-4c04-9d77-b57464b49d16" providerId="ADAL" clId="{E74E80B7-57DF-334F-A7BF-B2992166E911}" dt="2021-04-29T14:42:49.166" v="51" actId="20577"/>
      <pc:docMkLst>
        <pc:docMk/>
      </pc:docMkLst>
      <pc:sldChg chg="modSp mod">
        <pc:chgData name="Russell, Seth" userId="3c561f24-ddce-4c04-9d77-b57464b49d16" providerId="ADAL" clId="{E74E80B7-57DF-334F-A7BF-B2992166E911}" dt="2021-04-29T14:41:32.687" v="34" actId="20577"/>
        <pc:sldMkLst>
          <pc:docMk/>
          <pc:sldMk cId="3208813150" sldId="256"/>
        </pc:sldMkLst>
        <pc:spChg chg="mod">
          <ac:chgData name="Russell, Seth" userId="3c561f24-ddce-4c04-9d77-b57464b49d16" providerId="ADAL" clId="{E74E80B7-57DF-334F-A7BF-B2992166E911}" dt="2021-04-29T14:41:32.687" v="34" actId="20577"/>
          <ac:spMkLst>
            <pc:docMk/>
            <pc:sldMk cId="3208813150" sldId="256"/>
            <ac:spMk id="3" creationId="{AAC551AE-660E-2744-83AE-E11716730B51}"/>
          </ac:spMkLst>
        </pc:spChg>
      </pc:sldChg>
      <pc:sldChg chg="modSp add mod modNotesTx">
        <pc:chgData name="Russell, Seth" userId="3c561f24-ddce-4c04-9d77-b57464b49d16" providerId="ADAL" clId="{E74E80B7-57DF-334F-A7BF-B2992166E911}" dt="2021-04-29T14:42:49.166" v="51" actId="20577"/>
        <pc:sldMkLst>
          <pc:docMk/>
          <pc:sldMk cId="3843569987" sldId="284"/>
        </pc:sldMkLst>
        <pc:spChg chg="mod">
          <ac:chgData name="Russell, Seth" userId="3c561f24-ddce-4c04-9d77-b57464b49d16" providerId="ADAL" clId="{E74E80B7-57DF-334F-A7BF-B2992166E911}" dt="2021-04-29T14:42:42.928" v="50" actId="20577"/>
          <ac:spMkLst>
            <pc:docMk/>
            <pc:sldMk cId="3843569987" sldId="284"/>
            <ac:spMk id="2" creationId="{507E355C-79BC-FB49-B98B-D60D5C6AB462}"/>
          </ac:spMkLst>
        </pc:spChg>
      </pc:sldChg>
    </pc:docChg>
  </pc:docChgLst>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docChgLst>
    <pc:chgData name="Russell, Seth" userId="3c561f24-ddce-4c04-9d77-b57464b49d16" providerId="ADAL" clId="{411754C6-2798-5348-AE13-F9474C4DD0AD}"/>
    <pc:docChg chg="custSel addSld modSld sldOrd">
      <pc:chgData name="Russell, Seth" userId="3c561f24-ddce-4c04-9d77-b57464b49d16" providerId="ADAL" clId="{411754C6-2798-5348-AE13-F9474C4DD0AD}" dt="2022-04-27T14:59:51.128" v="186" actId="20577"/>
      <pc:docMkLst>
        <pc:docMk/>
      </pc:docMkLst>
      <pc:sldChg chg="modNotesTx">
        <pc:chgData name="Russell, Seth" userId="3c561f24-ddce-4c04-9d77-b57464b49d16" providerId="ADAL" clId="{411754C6-2798-5348-AE13-F9474C4DD0AD}" dt="2022-04-27T14:20:00.545" v="25" actId="20577"/>
        <pc:sldMkLst>
          <pc:docMk/>
          <pc:sldMk cId="928849006" sldId="294"/>
        </pc:sldMkLst>
      </pc:sldChg>
      <pc:sldChg chg="modSp new mod ord modNotesTx">
        <pc:chgData name="Russell, Seth" userId="3c561f24-ddce-4c04-9d77-b57464b49d16" providerId="ADAL" clId="{411754C6-2798-5348-AE13-F9474C4DD0AD}" dt="2022-04-27T14:59:51.128" v="186" actId="20577"/>
        <pc:sldMkLst>
          <pc:docMk/>
          <pc:sldMk cId="4121220098" sldId="295"/>
        </pc:sldMkLst>
        <pc:spChg chg="mod">
          <ac:chgData name="Russell, Seth" userId="3c561f24-ddce-4c04-9d77-b57464b49d16" providerId="ADAL" clId="{411754C6-2798-5348-AE13-F9474C4DD0AD}" dt="2022-04-27T14:47:41.738" v="52" actId="20577"/>
          <ac:spMkLst>
            <pc:docMk/>
            <pc:sldMk cId="4121220098" sldId="295"/>
            <ac:spMk id="2" creationId="{10C1CBC6-DDBB-E743-85C5-8893325A2B54}"/>
          </ac:spMkLst>
        </pc:spChg>
        <pc:spChg chg="mod">
          <ac:chgData name="Russell, Seth" userId="3c561f24-ddce-4c04-9d77-b57464b49d16" providerId="ADAL" clId="{411754C6-2798-5348-AE13-F9474C4DD0AD}" dt="2022-04-27T14:47:43.777" v="53"/>
          <ac:spMkLst>
            <pc:docMk/>
            <pc:sldMk cId="4121220098" sldId="295"/>
            <ac:spMk id="3" creationId="{4E6A74E8-2873-F443-BBFA-E6C3EEB1873D}"/>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43.759"/>
    </inkml:context>
    <inkml:brush xml:id="br0">
      <inkml:brushProperty name="width" value="0.2" units="cm"/>
      <inkml:brushProperty name="height" value="0.2" units="cm"/>
      <inkml:brushProperty name="color" value="#E71224"/>
    </inkml:brush>
  </inkml:definitions>
  <inkml:trace contextRef="#ctx0" brushRef="#br0">3542 117 24575,'-22'-8'0,"-8"3"0,-17 1 0,-14 4 0,-37 0 0,4-5 0,-6-2 0,22 0 0,-7-1 0,-2 4 0,-15 1 0,-1 0 0,14-2-557,-2-7 0,1 1 557,9 8 0,-12 4 0,3-1 0,15-1 0,14-4 0,6-1 0,-23 1 0,3 2 0,-4 0 0,-4-1 0,-3-1 0,36 5 0,-2 0 0,-19 0 0,-11 0 0,14 0 0,-5 0 136,8 0 1,6 0-137,27 4 0,-52 3 0,47 3 0,-22-4 0,-5 1 0,-5 17 0,-14-10 0,1 0 0,8 8 0,11-9 0,6-3 0,29-5 841,-16 9-841,36-4 0,-22 6 0,18-7 0,-16 11 0,14-9 0,-10 12 0,17-9 0,-12 11 0,13-11 0,-6 2 0,7-7 0,-3-1 0,7 1 0,-6-1 0,6 8 0,-7-5 0,3 16 0,0-12 0,-2 21 0,6-16 0,-3 23 0,4-22 0,0 35 0,0-36 0,4 35 0,-3-42 0,6 30 0,-2-31 0,7 27 0,-6-27 0,13 23 0,-13-20 0,33 29 0,-21-22 0,35 25 0,-32-28 0,37 23 0,-35-22 0,46 23 0,-45-27 0,45 28 0,-46-27 0,34 19 0,-40-22 0,25 6 0,-26-10 0,37 13 0,-30-16 0,25 14 0,6 2 0,6-7 0,6 1 0,15 5 0,-9-4 0,-20-5 0,2-1 0,32 4 0,16 2 0,-16-4 0,-34-7 0,-2 0 0,20 4 0,11 2 0,-12-4 0,24-5 0,-9 10 0,-4 1 0,-20-8 0,11 6 0,-3 0 0,-26-6 0,15 6 0,-1 0 0,-21-9 0,27 14 0,-43-17 0,29 7 0,-17-7 0,31 2 0,-30-3 0,21 0 0,-33 0 0,23-3 0,-22-2 0,35-4 0,-33 1 0,37-9 0,-42 7 0,21-6 0,-29 7 0,22-11 0,-20 8 0,34-19 0,-28 23 0,26-18 0,-29 15 0,20-14 0,-19 11 0,20-10 0,-21 13 0,16-12 0,-20 12 0,13-13 0,-15 14 0,11-14 0,-9 9 0,9-13 0,-11 9 0,7-18 0,-10 17 0,9-16 0,-13 17 0,5-30 0,-3 26 0,-3-34 0,3 36 0,-4-35 0,0 32 0,0-32 0,0 35 0,-4-36 0,3 34 0,-10-34 0,5 36 0,-14-30 0,13 33 0,-8-25 0,10 32 0,-4-17 0,1 17 0,-1-13 0,0 14 0,1-18 0,-1 21 0,-3-28 0,2 30 0,-2-25 0,7 23 0,-14-21 0,11 17 0,-16-17 0,15 18 0,-8-10 0,12 10 0,-11-2 0,11 3 0,-8 0 0,5 5 0,-1-4 0,0 7 0,-3-7 0,2 7 0,-21-14 0,18 12 0,-19-12 0,22 14 0,-6-3 0,7 0 0,-11 3 0,5-3 0,-6 1 0,8 2 0,-3-7 0,6 7 0,-6-7 0,6 7 0,-18-2 0,16-1 0,-12 3 0,19-3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54.661"/>
    </inkml:context>
    <inkml:brush xml:id="br0">
      <inkml:brushProperty name="width" value="0.2" units="cm"/>
      <inkml:brushProperty name="height" value="0.2" units="cm"/>
      <inkml:brushProperty name="color" value="#E71224"/>
    </inkml:brush>
  </inkml:definitions>
  <inkml:trace contextRef="#ctx0" brushRef="#br0">3147 86 24575,'-42'-7'0,"1"1"0,3 6 0,-18 0 0,-5-9 0,-37 7 0,14-16-489,25 16 0,1 2 489,-26-9 240,-13 9-240,37 0 0,-28 0 0,51 0 0,-46 0 0,60 0 738,-28 0-738,35 0 0,-16 4 0,22-3 0,-18 6 0,13-2 0,-35 7 0,0 3 0,-3-5 0,-4 1 0,-31 9 0,14-4 0,4-2 0,10-1 0,-28 11 0,68-18 0,-20 10 0,11-11 0,-26 12 0,23-14 0,-25 14 0,40-16 0,-26 11 0,31-8 0,-24 5 0,25-4 0,-28 6 0,22-5 0,-31 6 0,27-3 0,-30 3 0,29-7 0,-22 7 0,29-11 0,-17 6 0,17-6 0,-17 7 0,13-7 0,-6 6 0,12-6 0,-7 7 0,5-3 0,-30 5 0,13 0 0,-44 10 0,42-11 0,-49 25 0,58-25 0,-50 31 0,52-28 0,-23 19 0,32-21 0,-10 14 0,14-14 0,-14 18 0,17-13 0,-20 24 0,20-22 0,-13 22 0,11-28 0,0 21 0,1-17 0,-1 21 0,4-16 0,2 15 0,3-19 0,0 26 0,0-28 0,0 33 0,0-35 0,7 23 0,-5-24 0,13 20 0,-5-19 0,10 23 0,-5-19 0,12 20 0,-16-17 0,24 13 0,-22-13 0,18 9 0,-21-14 0,14 10 0,-14-14 0,21 17 0,-18-19 0,25 22 0,-22-22 0,37 21 0,-21-16 0,27 4 0,5 3 0,10 9 0,12-3 0,0-1 0,-15 4 0,-17-11 0,-5-3 0,-10-8 0,11 5 0,-24-11 0,17 6 0,-27-6 0,36 3 0,-29-4 0,61 0 0,-47 0 0,30 0 0,7 0 0,0 0 0,4-5 0,18-2 0,-14 1 0,10 2 0,-12-6 0,13-3 0,-15 4 0,-5 5 0,1-9 0,-1 0 0,-9 11 0,9-13 0,-44 10 0,7-4 0,-21 5 0,29-4 0,-29 3 0,33-4 0,-23-1 0,26-5 0,-20 8 0,38-25 0,-44 22 0,32-21 0,-39 17 0,22-22 0,-16 5 0,17-41 0,-19 38 0,13-50 0,-19 58 0,15-39 0,-20 44 0,9-23 0,-11 24 0,11-20 0,-10 20 0,12-29 0,-12 27 0,4-39 0,-10 38 0,6-41 0,-9 32 0,5-36 0,-6 35 0,0-20 0,0 33 0,-8-20 0,6 20 0,-13-16 0,9 21 0,-14-24 0,9 26 0,-12-30 0,12 30 0,-13-26 0,10 27 0,-19-23 0,17 23 0,-15-16 0,20 18 0,-13-6 0,14 7 0,-22-7 0,20 9 0,-12-8 0,16 10 0,-13-4 0,6 1 0,-34-1 0,30 0 0,-33 1 0,39 3 0,-18-3 0,16 7 0,-5-6 0,6 6 0,-6-3 0,10 4 0,-7 0 0,12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35.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185600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158250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explanation on what branching is: All commits in a git repo can be considered a fixed point in time that a near infinite number of code splits can occur from. Similar to how a tree can have branches from the main trunk and each branch can have branches etc. until you end at a leaf, git allows every commit to be the start of a new branch.</a:t>
            </a:r>
          </a:p>
          <a:p>
            <a:endParaRPr lang="en-US" dirty="0"/>
          </a:p>
          <a:p>
            <a:r>
              <a:rPr lang="en-US" dirty="0"/>
              <a:t>&lt;Click to show first version&gt;</a:t>
            </a:r>
          </a:p>
          <a:p>
            <a:endParaRPr lang="en-US" dirty="0"/>
          </a:p>
          <a:p>
            <a:r>
              <a:rPr lang="en-US" dirty="0"/>
              <a:t>However, unlike a tree, any branch can also be merged with any other branch at any time.</a:t>
            </a:r>
          </a:p>
          <a:p>
            <a:endParaRPr lang="en-US" dirty="0"/>
          </a:p>
          <a:p>
            <a:r>
              <a:rPr lang="en-US" dirty="0"/>
              <a:t>&lt;click to show next image&gt;</a:t>
            </a:r>
          </a:p>
          <a:p>
            <a:endParaRPr lang="en-US" dirty="0"/>
          </a:p>
          <a:p>
            <a:r>
              <a:rPr lang="en-US" dirty="0"/>
              <a:t>By convention, all git repositories have a primary branch or trunk, most often called “main” or “master” In general most code changes will be added to this primary branch unless there is a need to separate work from other work. Typically, this is done when a breaking change is being developed or someone wants to try out an idea that may be thrown away.</a:t>
            </a:r>
          </a:p>
          <a:p>
            <a:endParaRPr lang="en-US" dirty="0"/>
          </a:p>
          <a:p>
            <a:r>
              <a:rPr lang="en-US" dirty="0"/>
              <a:t>There are many different strategies for branching. The best strategy for a project will depend on factors such as number of people working on a project, number of separate work streams involved in the project, and other considerations.</a:t>
            </a:r>
          </a:p>
          <a:p>
            <a:endParaRPr lang="en-US" dirty="0"/>
          </a:p>
          <a:p>
            <a:r>
              <a:rPr lang="en-US" dirty="0"/>
              <a:t>Similarly There are also different strategies for how many git repositories to create.</a:t>
            </a:r>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491976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cannot generate useful differences between binary files nor merge binary files between branches. Also as every clone (local copy of a git repo) stores the entire history, binary files can make cloning slow or take a large amount of disk space</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380194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23</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learn is by getting hurt.</a:t>
            </a:r>
          </a:p>
          <a:p>
            <a:endParaRPr lang="en-US" dirty="0"/>
          </a:p>
          <a:p>
            <a:r>
              <a:rPr lang="en-US" dirty="0"/>
              <a:t>My recommended method would be similar to learning to ride a </a:t>
            </a:r>
            <a:r>
              <a:rPr lang="en-US" dirty="0" err="1"/>
              <a:t>bike.The</a:t>
            </a:r>
            <a:r>
              <a:rPr lang="en-US" dirty="0"/>
              <a:t> best way to learn to ride a bike is by getting on a bike – but wear a helmet and practice in a safe place.</a:t>
            </a:r>
          </a:p>
          <a:p>
            <a:endParaRPr lang="en-US" dirty="0"/>
          </a:p>
          <a:p>
            <a:r>
              <a:rPr lang="en-US" dirty="0"/>
              <a:t>It’s better to learn how to use the tool and begin using it before you’ve lost some important work.</a:t>
            </a:r>
          </a:p>
        </p:txBody>
      </p:sp>
      <p:sp>
        <p:nvSpPr>
          <p:cNvPr id="4" name="Slide Number Placeholder 3"/>
          <p:cNvSpPr>
            <a:spLocks noGrp="1"/>
          </p:cNvSpPr>
          <p:nvPr>
            <p:ph type="sldNum" sz="quarter" idx="5"/>
          </p:nvPr>
        </p:nvSpPr>
        <p:spPr/>
        <p:txBody>
          <a:bodyPr/>
          <a:lstStyle/>
          <a:p>
            <a:fld id="{B414E00C-B0E3-104E-A713-16ABAE9875F9}" type="slidenum">
              <a:rPr lang="en-US" smtClean="0"/>
              <a:t>27</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incompleteness theorem states that in any consistent formal system F within which a certain amount of arithmetic can be carried out, there are statements of the language of F which can neither be proved nor disproved in F.”</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start is by working on a project that you already use. Documentation and issues are great places to start.</a:t>
            </a:r>
          </a:p>
          <a:p>
            <a:endParaRPr lang="en-US" dirty="0"/>
          </a:p>
          <a:p>
            <a:r>
              <a:rPr lang="en-US" dirty="0"/>
              <a:t>The term used for collaborating with others in </a:t>
            </a:r>
            <a:r>
              <a:rPr lang="en-US" dirty="0" err="1"/>
              <a:t>Github</a:t>
            </a:r>
            <a:r>
              <a:rPr lang="en-US" dirty="0"/>
              <a:t> is to “Fork” a repo. No it’s not the same as the eating utensil. What it is is a clone, followed by several commits and then a request to someone else that they merge your changes into their repo.</a:t>
            </a:r>
          </a:p>
          <a:p>
            <a:endParaRPr lang="en-US" dirty="0"/>
          </a:p>
          <a:p>
            <a:r>
              <a:rPr lang="en-US" dirty="0"/>
              <a:t>Every git repository is a full copy of the original. Any copy of a repo can push and pull to any other copy of a repo. However, by convention, we treat the copy of the repo stored on GitHub’s server as the primary copy and all other copies as less important clones.</a:t>
            </a:r>
          </a:p>
          <a:p>
            <a:endParaRPr lang="en-US" dirty="0"/>
          </a:p>
          <a:p>
            <a:r>
              <a:rPr lang="en-US" dirty="0"/>
              <a:t>Remember to create focused commits – only fix 1 thing at a time. If you are fixing documentation for Feature X, don’t also commit something for Feature Y.</a:t>
            </a:r>
          </a:p>
        </p:txBody>
      </p:sp>
      <p:sp>
        <p:nvSpPr>
          <p:cNvPr id="4" name="Slide Number Placeholder 3"/>
          <p:cNvSpPr>
            <a:spLocks noGrp="1"/>
          </p:cNvSpPr>
          <p:nvPr>
            <p:ph type="sldNum" sz="quarter" idx="5"/>
          </p:nvPr>
        </p:nvSpPr>
        <p:spPr/>
        <p:txBody>
          <a:bodyPr/>
          <a:lstStyle/>
          <a:p>
            <a:fld id="{B414E00C-B0E3-104E-A713-16ABAE9875F9}" type="slidenum">
              <a:rPr lang="en-US" smtClean="0"/>
              <a:t>28</a:t>
            </a:fld>
            <a:endParaRPr lang="en-US"/>
          </a:p>
        </p:txBody>
      </p:sp>
    </p:spTree>
    <p:extLst>
      <p:ext uri="{BB962C8B-B14F-4D97-AF65-F5344CB8AC3E}">
        <p14:creationId xmlns:p14="http://schemas.microsoft.com/office/powerpoint/2010/main" val="376520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215117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3113782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424277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p:txBody>
      </p:sp>
      <p:sp>
        <p:nvSpPr>
          <p:cNvPr id="4" name="Slide Number Placeholder 3"/>
          <p:cNvSpPr>
            <a:spLocks noGrp="1"/>
          </p:cNvSpPr>
          <p:nvPr>
            <p:ph type="sldNum" sz="quarter" idx="5"/>
          </p:nvPr>
        </p:nvSpPr>
        <p:spPr/>
        <p:txBody>
          <a:bodyPr/>
          <a:lstStyle/>
          <a:p>
            <a:fld id="{B414E00C-B0E3-104E-A713-16ABAE9875F9}" type="slidenum">
              <a:rPr lang="en-US" smtClean="0"/>
              <a:t>32</a:t>
            </a:fld>
            <a:endParaRPr lang="en-US"/>
          </a:p>
        </p:txBody>
      </p:sp>
    </p:spTree>
    <p:extLst>
      <p:ext uri="{BB962C8B-B14F-4D97-AF65-F5344CB8AC3E}">
        <p14:creationId xmlns:p14="http://schemas.microsoft.com/office/powerpoint/2010/main" val="2830404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a:p>
            <a:endParaRPr lang="en-US" dirty="0"/>
          </a:p>
          <a:p>
            <a:r>
              <a:rPr lang="en-US" dirty="0"/>
              <a:t>Once you’re done, and created your pull request you have to wait for project owners to take care of your request.</a:t>
            </a:r>
          </a:p>
          <a:p>
            <a:endParaRPr lang="en-US" dirty="0"/>
          </a:p>
          <a:p>
            <a:r>
              <a:rPr lang="en-US" dirty="0"/>
              <a:t>DEMO TIME – Create repo</a:t>
            </a:r>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520575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Items to demonstrate:</a:t>
            </a:r>
          </a:p>
          <a:p>
            <a:pPr marL="171450" indent="-171450">
              <a:buFont typeface="Arial" panose="020B0604020202020204" pitchFamily="34" charset="0"/>
              <a:buChar char="•"/>
            </a:pPr>
            <a:r>
              <a:rPr lang="en-US" dirty="0"/>
              <a:t>Create fork</a:t>
            </a:r>
          </a:p>
          <a:p>
            <a:pPr marL="171450" indent="-171450">
              <a:buFont typeface="Arial" panose="020B0604020202020204" pitchFamily="34" charset="0"/>
              <a:buChar char="•"/>
            </a:pPr>
            <a:r>
              <a:rPr lang="en-US" dirty="0"/>
              <a:t>Clone repo to local machine</a:t>
            </a:r>
          </a:p>
          <a:p>
            <a:pPr marL="171450" indent="-171450">
              <a:buFont typeface="Arial" panose="020B0604020202020204" pitchFamily="34" charset="0"/>
              <a:buChar char="•"/>
            </a:pPr>
            <a:r>
              <a:rPr lang="en-US" dirty="0"/>
              <a:t>Make change</a:t>
            </a:r>
          </a:p>
          <a:p>
            <a:pPr marL="171450" indent="-171450">
              <a:buFont typeface="Arial" panose="020B0604020202020204" pitchFamily="34" charset="0"/>
              <a:buChar char="•"/>
            </a:pPr>
            <a:r>
              <a:rPr lang="en-US" dirty="0"/>
              <a:t>Commit change</a:t>
            </a:r>
          </a:p>
          <a:p>
            <a:pPr marL="171450" indent="-171450">
              <a:buFont typeface="Arial" panose="020B0604020202020204" pitchFamily="34" charset="0"/>
              <a:buChar char="•"/>
            </a:pPr>
            <a:r>
              <a:rPr lang="en-US" dirty="0"/>
              <a:t>Push change</a:t>
            </a:r>
          </a:p>
          <a:p>
            <a:pPr marL="171450" indent="-171450">
              <a:buFont typeface="Arial" panose="020B0604020202020204" pitchFamily="34" charset="0"/>
              <a:buChar char="•"/>
            </a:pPr>
            <a:r>
              <a:rPr lang="en-US" dirty="0"/>
              <a:t>Create pull request</a:t>
            </a:r>
          </a:p>
        </p:txBody>
      </p:sp>
      <p:sp>
        <p:nvSpPr>
          <p:cNvPr id="4" name="Slide Number Placeholder 3"/>
          <p:cNvSpPr>
            <a:spLocks noGrp="1"/>
          </p:cNvSpPr>
          <p:nvPr>
            <p:ph type="sldNum" sz="quarter" idx="5"/>
          </p:nvPr>
        </p:nvSpPr>
        <p:spPr/>
        <p:txBody>
          <a:bodyPr/>
          <a:lstStyle/>
          <a:p>
            <a:fld id="{B414E00C-B0E3-104E-A713-16ABAE9875F9}" type="slidenum">
              <a:rPr lang="en-US" smtClean="0"/>
              <a:t>34</a:t>
            </a:fld>
            <a:endParaRPr lang="en-US"/>
          </a:p>
        </p:txBody>
      </p:sp>
    </p:spTree>
    <p:extLst>
      <p:ext uri="{BB962C8B-B14F-4D97-AF65-F5344CB8AC3E}">
        <p14:creationId xmlns:p14="http://schemas.microsoft.com/office/powerpoint/2010/main" val="628844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 </a:t>
            </a:r>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35</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36</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r>
              <a:rPr lang="en-US" dirty="0"/>
              <a:t>Just because you haven’t lost a significant amount of work, doesn’t mean it can’t happen to you at some point in the future. </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Alt-text: "'Automating' comes from the roots 'auto-' meaning 'self-', and 'mating', meaning 'screwing'."</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68881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reasons have made git adoption very rapid such that today it seems almost everyone uses git. </a:t>
            </a:r>
          </a:p>
          <a:p>
            <a:endParaRPr lang="en-US" dirty="0"/>
          </a:p>
          <a:p>
            <a:r>
              <a:rPr lang="en-US" dirty="0" err="1"/>
              <a:t>Stackoverflow</a:t>
            </a:r>
            <a:r>
              <a:rPr lang="en-US" dirty="0"/>
              <a:t> 2021 report indicates that about 93% of  survey respondents work with Git (https://</a:t>
            </a:r>
            <a:r>
              <a:rPr lang="en-US" dirty="0" err="1"/>
              <a:t>insights.stackoverflow.com</a:t>
            </a:r>
            <a:r>
              <a:rPr lang="en-US" dirty="0"/>
              <a:t>/survey/2021#section-most-popular-technologies-other-tools)</a:t>
            </a:r>
          </a:p>
          <a:p>
            <a:endParaRPr lang="en-US" dirty="0"/>
          </a:p>
          <a:p>
            <a:r>
              <a:rPr lang="en-US" dirty="0"/>
              <a:t>Whether or not you do actually use git or some other version control software, the principles reviewed here will be beneficial for all of you in your current and future work with any software, text, documents, or even files developed in a digital format.</a:t>
            </a:r>
          </a:p>
        </p:txBody>
      </p:sp>
      <p:sp>
        <p:nvSpPr>
          <p:cNvPr id="4" name="Slide Number Placeholder 3"/>
          <p:cNvSpPr>
            <a:spLocks noGrp="1"/>
          </p:cNvSpPr>
          <p:nvPr>
            <p:ph type="sldNum" sz="quarter" idx="5"/>
          </p:nvPr>
        </p:nvSpPr>
        <p:spPr/>
        <p:txBody>
          <a:bodyPr/>
          <a:lstStyle/>
          <a:p>
            <a:fld id="{B414E00C-B0E3-104E-A713-16ABAE9875F9}" type="slidenum">
              <a:rPr lang="en-US" smtClean="0"/>
              <a:t>10</a:t>
            </a:fld>
            <a:endParaRPr lang="en-US"/>
          </a:p>
        </p:txBody>
      </p:sp>
    </p:spTree>
    <p:extLst>
      <p:ext uri="{BB962C8B-B14F-4D97-AF65-F5344CB8AC3E}">
        <p14:creationId xmlns:p14="http://schemas.microsoft.com/office/powerpoint/2010/main" val="5779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4/27/22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4/27/22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4/27/22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4/27/22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magic-lantern/bios6642-2022"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gic-lantern/bios6642-202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gic-lantern/bios6642-202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magic-lantern/bios6642-202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customXml" Target="../ink/ink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atlassian.com/git/tutorials/why-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dirty="0">
                <a:solidFill>
                  <a:srgbClr val="FFFFFF"/>
                </a:solidFill>
              </a:rPr>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393812"/>
          </a:xfrm>
        </p:spPr>
        <p:txBody>
          <a:bodyPr>
            <a:norm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4F576AEC-78B2-654A-BB0E-738A5047DC7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
        <p:nvSpPr>
          <p:cNvPr id="4" name="TextBox 3">
            <a:extLst>
              <a:ext uri="{FF2B5EF4-FFF2-40B4-BE49-F238E27FC236}">
                <a16:creationId xmlns:a16="http://schemas.microsoft.com/office/drawing/2014/main" id="{B64CEAFA-93DA-3844-988F-76D2417B2EE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Complex Software</a:t>
            </a:r>
          </a:p>
        </p:txBody>
      </p:sp>
      <p:sp>
        <p:nvSpPr>
          <p:cNvPr id="4" name="Rectangle 3">
            <a:extLst>
              <a:ext uri="{FF2B5EF4-FFF2-40B4-BE49-F238E27FC236}">
                <a16:creationId xmlns:a16="http://schemas.microsoft.com/office/drawing/2014/main" id="{0B94515D-628F-0D48-AD4F-0BF63E1F1F27}"/>
              </a:ext>
            </a:extLst>
          </p:cNvPr>
          <p:cNvSpPr/>
          <p:nvPr/>
        </p:nvSpPr>
        <p:spPr>
          <a:xfrm>
            <a:off x="6303559" y="5946591"/>
            <a:ext cx="2642070" cy="369332"/>
          </a:xfrm>
          <a:prstGeom prst="rect">
            <a:avLst/>
          </a:prstGeom>
        </p:spPr>
        <p:txBody>
          <a:bodyPr wrap="none">
            <a:spAutoFit/>
          </a:bodyPr>
          <a:lstStyle/>
          <a:p>
            <a:r>
              <a:rPr lang="en-US" dirty="0"/>
              <a:t>https://</a:t>
            </a:r>
            <a:r>
              <a:rPr lang="en-US" dirty="0" err="1"/>
              <a:t>xkcd.com</a:t>
            </a:r>
            <a:r>
              <a:rPr lang="en-US" dirty="0"/>
              <a:t>/722/</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7B5F9684-8616-F04B-B1E2-405F0A27C2BA}"/>
              </a:ext>
            </a:extLst>
          </p:cNvPr>
          <p:cNvPicPr>
            <a:picLocks noChangeAspect="1"/>
          </p:cNvPicPr>
          <p:nvPr/>
        </p:nvPicPr>
        <p:blipFill>
          <a:blip r:embed="rId4"/>
          <a:stretch>
            <a:fillRect/>
          </a:stretch>
        </p:blipFill>
        <p:spPr>
          <a:xfrm>
            <a:off x="3778180" y="2282650"/>
            <a:ext cx="7977684" cy="3444909"/>
          </a:xfrm>
          <a:prstGeom prst="rect">
            <a:avLst/>
          </a:prstGeom>
        </p:spPr>
      </p:pic>
    </p:spTree>
    <p:extLst>
      <p:ext uri="{BB962C8B-B14F-4D97-AF65-F5344CB8AC3E}">
        <p14:creationId xmlns:p14="http://schemas.microsoft.com/office/powerpoint/2010/main" val="25980832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
        <p:nvSpPr>
          <p:cNvPr id="4" name="TextBox 3">
            <a:extLst>
              <a:ext uri="{FF2B5EF4-FFF2-40B4-BE49-F238E27FC236}">
                <a16:creationId xmlns:a16="http://schemas.microsoft.com/office/drawing/2014/main" id="{30A738BD-E32E-1149-B969-ABBA6A06C573}"/>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Commit often</a:t>
            </a:r>
          </a:p>
          <a:p>
            <a:r>
              <a:rPr lang="en-US" sz="2400" dirty="0"/>
              <a:t>Branching is helpful</a:t>
            </a:r>
          </a:p>
          <a:p>
            <a:r>
              <a:rPr lang="en-US" sz="2400" dirty="0"/>
              <a:t>Pull before you push</a:t>
            </a:r>
          </a:p>
        </p:txBody>
      </p:sp>
      <p:sp>
        <p:nvSpPr>
          <p:cNvPr id="4" name="TextBox 3">
            <a:extLst>
              <a:ext uri="{FF2B5EF4-FFF2-40B4-BE49-F238E27FC236}">
                <a16:creationId xmlns:a16="http://schemas.microsoft.com/office/drawing/2014/main" id="{53983BA0-3ECF-B84A-BF17-B0BAA1EAE70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7141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AB29-9426-9B43-8DDD-92C28E813B24}"/>
              </a:ext>
            </a:extLst>
          </p:cNvPr>
          <p:cNvSpPr>
            <a:spLocks noGrp="1"/>
          </p:cNvSpPr>
          <p:nvPr>
            <p:ph type="title"/>
          </p:nvPr>
        </p:nvSpPr>
        <p:spPr/>
        <p:txBody>
          <a:bodyPr/>
          <a:lstStyle/>
          <a:p>
            <a:r>
              <a:rPr lang="en-US" dirty="0"/>
              <a:t>Git Branching</a:t>
            </a:r>
          </a:p>
        </p:txBody>
      </p:sp>
      <p:pic>
        <p:nvPicPr>
          <p:cNvPr id="5" name="Content Placeholder 4">
            <a:extLst>
              <a:ext uri="{FF2B5EF4-FFF2-40B4-BE49-F238E27FC236}">
                <a16:creationId xmlns:a16="http://schemas.microsoft.com/office/drawing/2014/main" id="{9C0D6EC6-FFB6-D440-B253-3D6322C227A5}"/>
              </a:ext>
            </a:extLst>
          </p:cNvPr>
          <p:cNvPicPr>
            <a:picLocks noGrp="1" noChangeAspect="1"/>
          </p:cNvPicPr>
          <p:nvPr>
            <p:ph idx="1"/>
          </p:nvPr>
        </p:nvPicPr>
        <p:blipFill>
          <a:blip r:embed="rId3"/>
          <a:stretch>
            <a:fillRect/>
          </a:stretch>
        </p:blipFill>
        <p:spPr>
          <a:xfrm>
            <a:off x="-96155" y="2691888"/>
            <a:ext cx="6191745" cy="2956558"/>
          </a:xfrm>
        </p:spPr>
      </p:pic>
      <p:pic>
        <p:nvPicPr>
          <p:cNvPr id="7" name="Picture 6">
            <a:extLst>
              <a:ext uri="{FF2B5EF4-FFF2-40B4-BE49-F238E27FC236}">
                <a16:creationId xmlns:a16="http://schemas.microsoft.com/office/drawing/2014/main" id="{42D1DF60-DD51-A249-965F-B226EE9CE2B5}"/>
              </a:ext>
            </a:extLst>
          </p:cNvPr>
          <p:cNvPicPr>
            <a:picLocks noChangeAspect="1"/>
          </p:cNvPicPr>
          <p:nvPr/>
        </p:nvPicPr>
        <p:blipFill>
          <a:blip r:embed="rId4"/>
          <a:stretch>
            <a:fillRect/>
          </a:stretch>
        </p:blipFill>
        <p:spPr>
          <a:xfrm>
            <a:off x="5578997" y="1856299"/>
            <a:ext cx="7321631" cy="4191634"/>
          </a:xfrm>
          <a:prstGeom prst="rect">
            <a:avLst/>
          </a:prstGeom>
        </p:spPr>
      </p:pic>
      <p:sp>
        <p:nvSpPr>
          <p:cNvPr id="6" name="TextBox 5">
            <a:extLst>
              <a:ext uri="{FF2B5EF4-FFF2-40B4-BE49-F238E27FC236}">
                <a16:creationId xmlns:a16="http://schemas.microsoft.com/office/drawing/2014/main" id="{D3E7571B-A7D0-EF49-A10C-29442411033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5">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1642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5AFD-1F6B-074D-96BD-E22B021035AD}"/>
              </a:ext>
            </a:extLst>
          </p:cNvPr>
          <p:cNvSpPr>
            <a:spLocks noGrp="1"/>
          </p:cNvSpPr>
          <p:nvPr>
            <p:ph type="title"/>
          </p:nvPr>
        </p:nvSpPr>
        <p:spPr/>
        <p:txBody>
          <a:bodyPr/>
          <a:lstStyle/>
          <a:p>
            <a:r>
              <a:rPr lang="en-US" dirty="0"/>
              <a:t>Git limitations</a:t>
            </a:r>
          </a:p>
        </p:txBody>
      </p:sp>
      <p:sp>
        <p:nvSpPr>
          <p:cNvPr id="3" name="Content Placeholder 2">
            <a:extLst>
              <a:ext uri="{FF2B5EF4-FFF2-40B4-BE49-F238E27FC236}">
                <a16:creationId xmlns:a16="http://schemas.microsoft.com/office/drawing/2014/main" id="{F07D8F9F-52BD-5649-8C54-104BD7F803FB}"/>
              </a:ext>
            </a:extLst>
          </p:cNvPr>
          <p:cNvSpPr>
            <a:spLocks noGrp="1"/>
          </p:cNvSpPr>
          <p:nvPr>
            <p:ph idx="1"/>
          </p:nvPr>
        </p:nvSpPr>
        <p:spPr/>
        <p:txBody>
          <a:bodyPr/>
          <a:lstStyle/>
          <a:p>
            <a:r>
              <a:rPr lang="en-US" dirty="0"/>
              <a:t>Complexity (geared toward command-line)</a:t>
            </a:r>
          </a:p>
          <a:p>
            <a:r>
              <a:rPr lang="en-US" dirty="0"/>
              <a:t>Binary files</a:t>
            </a:r>
          </a:p>
          <a:p>
            <a:r>
              <a:rPr lang="en-US" dirty="0"/>
              <a:t>Lack of fine-grained security controls</a:t>
            </a:r>
          </a:p>
        </p:txBody>
      </p:sp>
      <p:sp>
        <p:nvSpPr>
          <p:cNvPr id="4" name="TextBox 3">
            <a:extLst>
              <a:ext uri="{FF2B5EF4-FFF2-40B4-BE49-F238E27FC236}">
                <a16:creationId xmlns:a16="http://schemas.microsoft.com/office/drawing/2014/main" id="{97B6B6EB-6A25-1C48-805E-A331C04443FE}"/>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1693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542C-B36E-0D48-86F0-A7768B3393CA}"/>
              </a:ext>
            </a:extLst>
          </p:cNvPr>
          <p:cNvSpPr>
            <a:spLocks noGrp="1"/>
          </p:cNvSpPr>
          <p:nvPr>
            <p:ph type="title"/>
          </p:nvPr>
        </p:nvSpPr>
        <p:spPr/>
        <p:txBody>
          <a:bodyPr/>
          <a:lstStyle/>
          <a:p>
            <a:r>
              <a:rPr lang="en-US" dirty="0"/>
              <a:t>How to get Git</a:t>
            </a:r>
          </a:p>
        </p:txBody>
      </p:sp>
      <p:sp>
        <p:nvSpPr>
          <p:cNvPr id="3" name="Content Placeholder 2">
            <a:extLst>
              <a:ext uri="{FF2B5EF4-FFF2-40B4-BE49-F238E27FC236}">
                <a16:creationId xmlns:a16="http://schemas.microsoft.com/office/drawing/2014/main" id="{DFA2F17E-ABCD-5F43-9E2B-B93172A76CF8}"/>
              </a:ext>
            </a:extLst>
          </p:cNvPr>
          <p:cNvSpPr>
            <a:spLocks noGrp="1"/>
          </p:cNvSpPr>
          <p:nvPr>
            <p:ph idx="1"/>
          </p:nvPr>
        </p:nvSpPr>
        <p:spPr/>
        <p:txBody>
          <a:bodyPr/>
          <a:lstStyle/>
          <a:p>
            <a:r>
              <a:rPr lang="en-US" dirty="0"/>
              <a:t>https://</a:t>
            </a:r>
            <a:r>
              <a:rPr lang="en-US" dirty="0" err="1"/>
              <a:t>desktop.github.com</a:t>
            </a:r>
            <a:r>
              <a:rPr lang="en-US" dirty="0"/>
              <a:t>/</a:t>
            </a:r>
          </a:p>
          <a:p>
            <a:r>
              <a:rPr lang="en-US" dirty="0"/>
              <a:t>https://</a:t>
            </a:r>
            <a:r>
              <a:rPr lang="en-US" dirty="0" err="1"/>
              <a:t>www.gitkraken.com</a:t>
            </a:r>
            <a:r>
              <a:rPr lang="en-US" dirty="0"/>
              <a:t>/</a:t>
            </a:r>
          </a:p>
          <a:p>
            <a:r>
              <a:rPr lang="en-US" dirty="0"/>
              <a:t>Your favorite IDE &amp; OS – plugin may be required</a:t>
            </a:r>
          </a:p>
          <a:p>
            <a:pPr lvl="1"/>
            <a:r>
              <a:rPr lang="en-US" dirty="0"/>
              <a:t>JetBrains’ products</a:t>
            </a:r>
          </a:p>
          <a:p>
            <a:pPr lvl="1"/>
            <a:r>
              <a:rPr lang="en-US" dirty="0"/>
              <a:t>MATLAB</a:t>
            </a:r>
          </a:p>
          <a:p>
            <a:pPr lvl="1"/>
            <a:r>
              <a:rPr lang="en-US" dirty="0" err="1"/>
              <a:t>Rstudio</a:t>
            </a:r>
            <a:endParaRPr lang="en-US" dirty="0"/>
          </a:p>
          <a:p>
            <a:pPr lvl="1"/>
            <a:r>
              <a:rPr lang="en-US" dirty="0"/>
              <a:t>Visual Studio/Visual Studio Code</a:t>
            </a:r>
          </a:p>
          <a:p>
            <a:pPr lvl="1"/>
            <a:r>
              <a:rPr lang="en-US" dirty="0"/>
              <a:t>vim</a:t>
            </a:r>
          </a:p>
          <a:p>
            <a:pPr lvl="1"/>
            <a:endParaRPr lang="en-US" dirty="0"/>
          </a:p>
        </p:txBody>
      </p:sp>
      <p:sp>
        <p:nvSpPr>
          <p:cNvPr id="4" name="TextBox 3">
            <a:extLst>
              <a:ext uri="{FF2B5EF4-FFF2-40B4-BE49-F238E27FC236}">
                <a16:creationId xmlns:a16="http://schemas.microsoft.com/office/drawing/2014/main" id="{5FDB42A6-DAA8-BD4B-979F-F902E08D9588}"/>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2">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17999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/2610/</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
        <p:nvSpPr>
          <p:cNvPr id="14" name="TextBox 13">
            <a:extLst>
              <a:ext uri="{FF2B5EF4-FFF2-40B4-BE49-F238E27FC236}">
                <a16:creationId xmlns:a16="http://schemas.microsoft.com/office/drawing/2014/main" id="{29AA1D32-5C1D-0E4B-93AA-BF2B903D283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30F6372C-A3A1-B74F-BED1-C044E1FBA757}"/>
              </a:ext>
            </a:extLst>
          </p:cNvPr>
          <p:cNvPicPr>
            <a:picLocks noChangeAspect="1"/>
          </p:cNvPicPr>
          <p:nvPr/>
        </p:nvPicPr>
        <p:blipFill>
          <a:blip r:embed="rId5"/>
          <a:stretch>
            <a:fillRect/>
          </a:stretch>
        </p:blipFill>
        <p:spPr>
          <a:xfrm>
            <a:off x="4009293" y="923192"/>
            <a:ext cx="3555651" cy="4835685"/>
          </a:xfrm>
          <a:prstGeom prst="rect">
            <a:avLst/>
          </a:prstGeom>
        </p:spPr>
      </p:pic>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
        <p:nvSpPr>
          <p:cNvPr id="4" name="TextBox 3">
            <a:extLst>
              <a:ext uri="{FF2B5EF4-FFF2-40B4-BE49-F238E27FC236}">
                <a16:creationId xmlns:a16="http://schemas.microsoft.com/office/drawing/2014/main" id="{C5D7C0F3-3E61-664A-BC86-7D7F1236E5F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72457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sp>
        <p:nvSpPr>
          <p:cNvPr id="11" name="Content Placeholder 10">
            <a:extLst>
              <a:ext uri="{FF2B5EF4-FFF2-40B4-BE49-F238E27FC236}">
                <a16:creationId xmlns:a16="http://schemas.microsoft.com/office/drawing/2014/main" id="{894E0560-BDC6-3A4A-93D7-82E390EF4470}"/>
              </a:ext>
            </a:extLst>
          </p:cNvPr>
          <p:cNvSpPr>
            <a:spLocks noGrp="1"/>
          </p:cNvSpPr>
          <p:nvPr>
            <p:ph idx="1"/>
          </p:nvPr>
        </p:nvSpPr>
        <p:spPr/>
        <p:txBody>
          <a:bodyPr/>
          <a:lstStyle/>
          <a:p>
            <a:pPr marL="0" indent="0">
              <a:buNone/>
            </a:pPr>
            <a:r>
              <a:rPr lang="en-US" dirty="0"/>
              <a:t>“Fork” a repo</a:t>
            </a:r>
          </a:p>
        </p:txBody>
      </p:sp>
      <p:pic>
        <p:nvPicPr>
          <p:cNvPr id="4" name="Picture 3">
            <a:extLst>
              <a:ext uri="{FF2B5EF4-FFF2-40B4-BE49-F238E27FC236}">
                <a16:creationId xmlns:a16="http://schemas.microsoft.com/office/drawing/2014/main" id="{027FCC9A-F174-2649-B40D-494DAC3439B1}"/>
              </a:ext>
            </a:extLst>
          </p:cNvPr>
          <p:cNvPicPr>
            <a:picLocks noChangeAspect="1"/>
          </p:cNvPicPr>
          <p:nvPr/>
        </p:nvPicPr>
        <p:blipFill>
          <a:blip r:embed="rId3"/>
          <a:stretch>
            <a:fillRect/>
          </a:stretch>
        </p:blipFill>
        <p:spPr>
          <a:xfrm>
            <a:off x="8500905" y="4346759"/>
            <a:ext cx="2348368" cy="2335394"/>
          </a:xfrm>
          <a:prstGeom prst="rect">
            <a:avLst/>
          </a:prstGeom>
        </p:spPr>
      </p:pic>
      <p:pic>
        <p:nvPicPr>
          <p:cNvPr id="6" name="Picture 5">
            <a:extLst>
              <a:ext uri="{FF2B5EF4-FFF2-40B4-BE49-F238E27FC236}">
                <a16:creationId xmlns:a16="http://schemas.microsoft.com/office/drawing/2014/main" id="{BA9BA9FC-416D-504E-AC00-C0A2E59CD06B}"/>
              </a:ext>
            </a:extLst>
          </p:cNvPr>
          <p:cNvPicPr>
            <a:picLocks noChangeAspect="1"/>
          </p:cNvPicPr>
          <p:nvPr/>
        </p:nvPicPr>
        <p:blipFill>
          <a:blip r:embed="rId4"/>
          <a:stretch>
            <a:fillRect/>
          </a:stretch>
        </p:blipFill>
        <p:spPr>
          <a:xfrm>
            <a:off x="8511183" y="1838847"/>
            <a:ext cx="2321078" cy="2391719"/>
          </a:xfrm>
          <a:prstGeom prst="rect">
            <a:avLst/>
          </a:prstGeom>
        </p:spPr>
      </p:pic>
      <p:pic>
        <p:nvPicPr>
          <p:cNvPr id="10" name="Picture 9">
            <a:extLst>
              <a:ext uri="{FF2B5EF4-FFF2-40B4-BE49-F238E27FC236}">
                <a16:creationId xmlns:a16="http://schemas.microsoft.com/office/drawing/2014/main" id="{E75EA599-DDF9-D944-8B4F-5CF4B09DD328}"/>
              </a:ext>
            </a:extLst>
          </p:cNvPr>
          <p:cNvPicPr>
            <a:picLocks noChangeAspect="1"/>
          </p:cNvPicPr>
          <p:nvPr/>
        </p:nvPicPr>
        <p:blipFill>
          <a:blip r:embed="rId5"/>
          <a:stretch>
            <a:fillRect/>
          </a:stretch>
        </p:blipFill>
        <p:spPr>
          <a:xfrm>
            <a:off x="3355033" y="2426398"/>
            <a:ext cx="3251200" cy="3251200"/>
          </a:xfrm>
          <a:prstGeom prst="rect">
            <a:avLst/>
          </a:prstGeom>
        </p:spPr>
      </p:pic>
      <p:sp>
        <p:nvSpPr>
          <p:cNvPr id="12" name="TextBox 11">
            <a:extLst>
              <a:ext uri="{FF2B5EF4-FFF2-40B4-BE49-F238E27FC236}">
                <a16:creationId xmlns:a16="http://schemas.microsoft.com/office/drawing/2014/main" id="{E56BDAA2-AC7F-3F48-8CB7-D41D18338244}"/>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6">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0629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EE76AA1-FE2A-984B-9B02-4C2AA84E2A52}"/>
                  </a:ext>
                </a:extLst>
              </p14:cNvPr>
              <p14:cNvContentPartPr/>
              <p14:nvPr/>
            </p14:nvContentPartPr>
            <p14:xfrm>
              <a:off x="1645287" y="628960"/>
              <a:ext cx="1275120" cy="586080"/>
            </p14:xfrm>
          </p:contentPart>
        </mc:Choice>
        <mc:Fallback xmlns="">
          <p:pic>
            <p:nvPicPr>
              <p:cNvPr id="5" name="Ink 4">
                <a:extLst>
                  <a:ext uri="{FF2B5EF4-FFF2-40B4-BE49-F238E27FC236}">
                    <a16:creationId xmlns:a16="http://schemas.microsoft.com/office/drawing/2014/main" id="{CEE76AA1-FE2A-984B-9B02-4C2AA84E2A52}"/>
                  </a:ext>
                </a:extLst>
              </p:cNvPr>
              <p:cNvPicPr/>
              <p:nvPr/>
            </p:nvPicPr>
            <p:blipFill>
              <a:blip r:embed="rId5"/>
              <a:stretch>
                <a:fillRect/>
              </a:stretch>
            </p:blipFill>
            <p:spPr>
              <a:xfrm>
                <a:off x="1609647" y="593320"/>
                <a:ext cx="1346760" cy="657720"/>
              </a:xfrm>
              <a:prstGeom prst="rect">
                <a:avLst/>
              </a:prstGeom>
            </p:spPr>
          </p:pic>
        </mc:Fallback>
      </mc:AlternateContent>
    </p:spTree>
    <p:extLst>
      <p:ext uri="{BB962C8B-B14F-4D97-AF65-F5344CB8AC3E}">
        <p14:creationId xmlns:p14="http://schemas.microsoft.com/office/powerpoint/2010/main" val="390721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
        <p:nvSpPr>
          <p:cNvPr id="4" name="TextBox 3">
            <a:extLst>
              <a:ext uri="{FF2B5EF4-FFF2-40B4-BE49-F238E27FC236}">
                <a16:creationId xmlns:a16="http://schemas.microsoft.com/office/drawing/2014/main" id="{04CCE470-ACD5-AC4A-9FD9-95ADF7FDF0D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72362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7D6BD9-000B-BC49-AD60-7E79300EEE7B}"/>
                  </a:ext>
                </a:extLst>
              </p14:cNvPr>
              <p14:cNvContentPartPr/>
              <p14:nvPr/>
            </p14:nvContentPartPr>
            <p14:xfrm>
              <a:off x="8815047" y="1768000"/>
              <a:ext cx="1190520" cy="601560"/>
            </p14:xfrm>
          </p:contentPart>
        </mc:Choice>
        <mc:Fallback xmlns="">
          <p:pic>
            <p:nvPicPr>
              <p:cNvPr id="6" name="Ink 5">
                <a:extLst>
                  <a:ext uri="{FF2B5EF4-FFF2-40B4-BE49-F238E27FC236}">
                    <a16:creationId xmlns:a16="http://schemas.microsoft.com/office/drawing/2014/main" id="{777D6BD9-000B-BC49-AD60-7E79300EEE7B}"/>
                  </a:ext>
                </a:extLst>
              </p:cNvPr>
              <p:cNvPicPr/>
              <p:nvPr/>
            </p:nvPicPr>
            <p:blipFill>
              <a:blip r:embed="rId5"/>
              <a:stretch>
                <a:fillRect/>
              </a:stretch>
            </p:blipFill>
            <p:spPr>
              <a:xfrm>
                <a:off x="8779047" y="1732000"/>
                <a:ext cx="1262160" cy="673200"/>
              </a:xfrm>
              <a:prstGeom prst="rect">
                <a:avLst/>
              </a:prstGeom>
            </p:spPr>
          </p:pic>
        </mc:Fallback>
      </mc:AlternateContent>
    </p:spTree>
    <p:extLst>
      <p:ext uri="{BB962C8B-B14F-4D97-AF65-F5344CB8AC3E}">
        <p14:creationId xmlns:p14="http://schemas.microsoft.com/office/powerpoint/2010/main" val="210881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FCE1F-A00D-4F4C-A4E3-F24326338361}"/>
              </a:ext>
            </a:extLst>
          </p:cNvPr>
          <p:cNvPicPr>
            <a:picLocks noChangeAspect="1"/>
          </p:cNvPicPr>
          <p:nvPr/>
        </p:nvPicPr>
        <p:blipFill>
          <a:blip r:embed="rId3"/>
          <a:stretch>
            <a:fillRect/>
          </a:stretch>
        </p:blipFill>
        <p:spPr>
          <a:xfrm>
            <a:off x="0" y="79603"/>
            <a:ext cx="12192000" cy="6698794"/>
          </a:xfrm>
          <a:prstGeom prst="rect">
            <a:avLst/>
          </a:prstGeom>
        </p:spPr>
      </p:pic>
    </p:spTree>
    <p:extLst>
      <p:ext uri="{BB962C8B-B14F-4D97-AF65-F5344CB8AC3E}">
        <p14:creationId xmlns:p14="http://schemas.microsoft.com/office/powerpoint/2010/main" val="88821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AAD5B5-1E0C-594D-9200-9D3D720967B0}"/>
              </a:ext>
            </a:extLst>
          </p:cNvPr>
          <p:cNvPicPr>
            <a:picLocks noChangeAspect="1"/>
          </p:cNvPicPr>
          <p:nvPr/>
        </p:nvPicPr>
        <p:blipFill>
          <a:blip r:embed="rId3"/>
          <a:stretch>
            <a:fillRect/>
          </a:stretch>
        </p:blipFill>
        <p:spPr>
          <a:xfrm>
            <a:off x="2270927" y="1705316"/>
            <a:ext cx="9921073" cy="5152684"/>
          </a:xfrm>
          <a:prstGeom prst="rect">
            <a:avLst/>
          </a:prstGeom>
        </p:spPr>
      </p:pic>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5" name="Content Placeholder 4">
            <a:extLst>
              <a:ext uri="{FF2B5EF4-FFF2-40B4-BE49-F238E27FC236}">
                <a16:creationId xmlns:a16="http://schemas.microsoft.com/office/drawing/2014/main" id="{52498E79-8BBD-7546-A556-C7A1AE4DE6F0}"/>
              </a:ext>
            </a:extLst>
          </p:cNvPr>
          <p:cNvPicPr>
            <a:picLocks noGrp="1" noChangeAspect="1"/>
          </p:cNvPicPr>
          <p:nvPr>
            <p:ph idx="1"/>
          </p:nvPr>
        </p:nvPicPr>
        <p:blipFill>
          <a:blip r:embed="rId4"/>
          <a:stretch>
            <a:fillRect/>
          </a:stretch>
        </p:blipFill>
        <p:spPr>
          <a:xfrm>
            <a:off x="419153" y="3638837"/>
            <a:ext cx="6299200" cy="2743200"/>
          </a:xfrm>
          <a:ln w="19050">
            <a:solidFill>
              <a:schemeClr val="tx1"/>
            </a:solidFill>
          </a:ln>
        </p:spPr>
      </p:pic>
    </p:spTree>
    <p:extLst>
      <p:ext uri="{BB962C8B-B14F-4D97-AF65-F5344CB8AC3E}">
        <p14:creationId xmlns:p14="http://schemas.microsoft.com/office/powerpoint/2010/main" val="413910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10" name="Picture 9">
            <a:extLst>
              <a:ext uri="{FF2B5EF4-FFF2-40B4-BE49-F238E27FC236}">
                <a16:creationId xmlns:a16="http://schemas.microsoft.com/office/drawing/2014/main" id="{8A29DDC2-F5B4-D349-88BE-0E7DB4744790}"/>
              </a:ext>
            </a:extLst>
          </p:cNvPr>
          <p:cNvPicPr>
            <a:picLocks noChangeAspect="1"/>
          </p:cNvPicPr>
          <p:nvPr/>
        </p:nvPicPr>
        <p:blipFill>
          <a:blip r:embed="rId3"/>
          <a:stretch>
            <a:fillRect/>
          </a:stretch>
        </p:blipFill>
        <p:spPr>
          <a:xfrm>
            <a:off x="5507210" y="2230733"/>
            <a:ext cx="6527993" cy="4456863"/>
          </a:xfrm>
          <a:prstGeom prst="rect">
            <a:avLst/>
          </a:prstGeom>
        </p:spPr>
      </p:pic>
      <p:pic>
        <p:nvPicPr>
          <p:cNvPr id="7" name="Content Placeholder 6">
            <a:extLst>
              <a:ext uri="{FF2B5EF4-FFF2-40B4-BE49-F238E27FC236}">
                <a16:creationId xmlns:a16="http://schemas.microsoft.com/office/drawing/2014/main" id="{66E5B124-4405-A24D-A2F5-075CD0D8CDBB}"/>
              </a:ext>
            </a:extLst>
          </p:cNvPr>
          <p:cNvPicPr>
            <a:picLocks noGrp="1" noChangeAspect="1"/>
          </p:cNvPicPr>
          <p:nvPr>
            <p:ph idx="1"/>
          </p:nvPr>
        </p:nvPicPr>
        <p:blipFill>
          <a:blip r:embed="rId4"/>
          <a:stretch>
            <a:fillRect/>
          </a:stretch>
        </p:blipFill>
        <p:spPr>
          <a:xfrm>
            <a:off x="142126" y="2129771"/>
            <a:ext cx="7000649" cy="1527829"/>
          </a:xfrm>
        </p:spPr>
      </p:pic>
    </p:spTree>
    <p:extLst>
      <p:ext uri="{BB962C8B-B14F-4D97-AF65-F5344CB8AC3E}">
        <p14:creationId xmlns:p14="http://schemas.microsoft.com/office/powerpoint/2010/main" val="92884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CBC6-DDBB-E743-85C5-8893325A2B54}"/>
              </a:ext>
            </a:extLst>
          </p:cNvPr>
          <p:cNvSpPr>
            <a:spLocks noGrp="1"/>
          </p:cNvSpPr>
          <p:nvPr>
            <p:ph type="title"/>
          </p:nvPr>
        </p:nvSpPr>
        <p:spPr/>
        <p:txBody>
          <a:bodyPr/>
          <a:lstStyle/>
          <a:p>
            <a:r>
              <a:rPr lang="en-US" dirty="0"/>
              <a:t>Hands on Keyboard Time</a:t>
            </a:r>
          </a:p>
        </p:txBody>
      </p:sp>
      <p:sp>
        <p:nvSpPr>
          <p:cNvPr id="3" name="Content Placeholder 2">
            <a:extLst>
              <a:ext uri="{FF2B5EF4-FFF2-40B4-BE49-F238E27FC236}">
                <a16:creationId xmlns:a16="http://schemas.microsoft.com/office/drawing/2014/main" id="{4E6A74E8-2873-F443-BBFA-E6C3EEB1873D}"/>
              </a:ext>
            </a:extLst>
          </p:cNvPr>
          <p:cNvSpPr>
            <a:spLocks noGrp="1"/>
          </p:cNvSpPr>
          <p:nvPr>
            <p:ph idx="1"/>
          </p:nvPr>
        </p:nvSpPr>
        <p:spPr/>
        <p:txBody>
          <a:bodyPr/>
          <a:lstStyle/>
          <a:p>
            <a:r>
              <a:rPr lang="en-US" dirty="0"/>
              <a:t>https://</a:t>
            </a:r>
            <a:r>
              <a:rPr lang="en-US" dirty="0" err="1"/>
              <a:t>github.com</a:t>
            </a:r>
            <a:r>
              <a:rPr lang="en-US" dirty="0"/>
              <a:t>/magic-lantern/class-test-repo</a:t>
            </a:r>
          </a:p>
        </p:txBody>
      </p:sp>
    </p:spTree>
    <p:extLst>
      <p:ext uri="{BB962C8B-B14F-4D97-AF65-F5344CB8AC3E}">
        <p14:creationId xmlns:p14="http://schemas.microsoft.com/office/powerpoint/2010/main" val="41212200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442128" y="2824145"/>
            <a:ext cx="8541099" cy="1373070"/>
          </a:xfrm>
        </p:spPr>
        <p:txBody>
          <a:bodyPr>
            <a:noAutofit/>
          </a:bodyPr>
          <a:lstStyle/>
          <a:p>
            <a:r>
              <a:rPr lang="en-US" sz="3600" dirty="0">
                <a:solidFill>
                  <a:srgbClr val="FFFFFF"/>
                </a:solidFill>
              </a:rPr>
              <a:t>Software Development tooling: Git</a:t>
            </a:r>
            <a:br>
              <a:rPr lang="en-US" sz="3600" dirty="0">
                <a:solidFill>
                  <a:srgbClr val="FFFFFF"/>
                </a:solidFill>
              </a:rPr>
            </a:br>
            <a:br>
              <a:rPr lang="en-US" sz="3600" dirty="0">
                <a:solidFill>
                  <a:srgbClr val="FFFFFF"/>
                </a:solidFill>
              </a:rPr>
            </a:br>
            <a:r>
              <a:rPr lang="en-US" sz="3600" dirty="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530958" y="4404087"/>
            <a:ext cx="7304152" cy="1464150"/>
          </a:xfrm>
        </p:spPr>
        <p:txBody>
          <a:bodyPr>
            <a:no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
        <p:nvSpPr>
          <p:cNvPr id="4" name="TextBox 3">
            <a:extLst>
              <a:ext uri="{FF2B5EF4-FFF2-40B4-BE49-F238E27FC236}">
                <a16:creationId xmlns:a16="http://schemas.microsoft.com/office/drawing/2014/main" id="{56494115-3D02-994F-9059-50214D7EB171}"/>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4115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3"/>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4"/>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
        <p:nvSpPr>
          <p:cNvPr id="11" name="TextBox 10">
            <a:extLst>
              <a:ext uri="{FF2B5EF4-FFF2-40B4-BE49-F238E27FC236}">
                <a16:creationId xmlns:a16="http://schemas.microsoft.com/office/drawing/2014/main" id="{03EC32FE-71D7-A44E-8C9E-CBCBE6956720}"/>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850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992C0CAA-8D26-664F-B570-2A13470BAD4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0570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 Standards</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90767" y="2091034"/>
            <a:ext cx="10541479" cy="3416300"/>
          </a:xfrm>
        </p:spPr>
        <p:txBody>
          <a:bodyPr>
            <a:noAutofit/>
          </a:bodyPr>
          <a:lstStyle/>
          <a:p>
            <a:pPr marL="0" indent="0">
              <a:buNone/>
            </a:pPr>
            <a:r>
              <a:rPr lang="en-US" sz="2000" b="1" dirty="0"/>
              <a:t>Undo Mistakes</a:t>
            </a:r>
          </a:p>
          <a:p>
            <a:pPr marL="0" indent="0">
              <a:buNone/>
            </a:pPr>
            <a:r>
              <a:rPr lang="en-US" sz="2000"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sz="2000" dirty="0" err="1"/>
              <a:t>Reflog</a:t>
            </a:r>
            <a:r>
              <a:rPr lang="en-US" sz="2000" dirty="0"/>
              <a:t> - because, behind the scenes, Git rarely really deletes something. This is peace of mind.</a:t>
            </a:r>
          </a:p>
          <a:p>
            <a:pPr marL="0" indent="0">
              <a:buNone/>
            </a:pPr>
            <a:r>
              <a:rPr lang="en-US" sz="2000" b="1" dirty="0"/>
              <a:t>Don't Worry</a:t>
            </a:r>
          </a:p>
          <a:p>
            <a:pPr marL="0" indent="0">
              <a:buNone/>
            </a:pPr>
            <a:r>
              <a:rPr lang="en-US" sz="2000"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
        <p:nvSpPr>
          <p:cNvPr id="5" name="TextBox 4">
            <a:extLst>
              <a:ext uri="{FF2B5EF4-FFF2-40B4-BE49-F238E27FC236}">
                <a16:creationId xmlns:a16="http://schemas.microsoft.com/office/drawing/2014/main" id="{39A84DAE-1BE7-E54D-BC5F-346A8FDAF5E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5000450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993</TotalTime>
  <Words>2818</Words>
  <Application>Microsoft Macintosh PowerPoint</Application>
  <PresentationFormat>Widescreen</PresentationFormat>
  <Paragraphs>257</Paragraphs>
  <Slides>36</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Trebuchet MS</vt:lpstr>
      <vt:lpstr>Berlin</vt:lpstr>
      <vt:lpstr>Software Development tooling: Git</vt:lpstr>
      <vt:lpstr>Developing Software</vt:lpstr>
      <vt:lpstr>Developing Software – and papers</vt:lpstr>
      <vt:lpstr>Version Control Software</vt:lpstr>
      <vt:lpstr>Why Git Rules the world (of software)</vt:lpstr>
      <vt:lpstr>Developing Software</vt:lpstr>
      <vt:lpstr>Why Git Rules the world</vt:lpstr>
      <vt:lpstr>Developing Software Standards</vt:lpstr>
      <vt:lpstr>Why Git Rules the world</vt:lpstr>
      <vt:lpstr>Why Git Rules the world</vt:lpstr>
      <vt:lpstr>Common Terms</vt:lpstr>
      <vt:lpstr>Complex Software</vt:lpstr>
      <vt:lpstr>Best Practices Git</vt:lpstr>
      <vt:lpstr>Best Practices Git</vt:lpstr>
      <vt:lpstr>Git Branching</vt:lpstr>
      <vt:lpstr>Git limitations</vt:lpstr>
      <vt:lpstr>PowerPoint Presentation</vt:lpstr>
      <vt:lpstr>How to get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Collaborating with others</vt:lpstr>
      <vt:lpstr>PowerPoint Presentation</vt:lpstr>
      <vt:lpstr>PowerPoint Presentation</vt:lpstr>
      <vt:lpstr>PowerPoint Presentation</vt:lpstr>
      <vt:lpstr>Collaborating with others</vt:lpstr>
      <vt:lpstr>Collaborating with others</vt:lpstr>
      <vt:lpstr>Hands on Keyboard Time</vt:lpstr>
      <vt:lpstr>Git and Reproducible Science</vt:lpstr>
      <vt:lpstr>Software Development tooling: Git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7</cp:revision>
  <dcterms:created xsi:type="dcterms:W3CDTF">2020-02-04T04:43:06Z</dcterms:created>
  <dcterms:modified xsi:type="dcterms:W3CDTF">2022-04-27T14:59:55Z</dcterms:modified>
</cp:coreProperties>
</file>